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e.cengage.com/free_resources/glossary/glossary_de.htm" TargetMode="External"/><Relationship Id="rId2" Type="http://schemas.openxmlformats.org/officeDocument/2006/relationships/hyperlink" Target="http://www.gale.cengage.com/free_resources/glossary/glossary_bc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Tragic Love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</a:t>
            </a:r>
            <a:r>
              <a:rPr lang="en-US" i="1" dirty="0" smtClean="0"/>
              <a:t>Romeo and Juliet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1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Examples of Tragedy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36" y="1685197"/>
            <a:ext cx="3574793" cy="2415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9" y="4237670"/>
            <a:ext cx="3835868" cy="2497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" y="4237669"/>
            <a:ext cx="3681680" cy="249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4" y="4237670"/>
            <a:ext cx="3743749" cy="249746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43995"/>
            <a:ext cx="3542640" cy="265698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24" y="1574163"/>
            <a:ext cx="4206875" cy="23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7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Thinking about Tragedy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T.V. shows, movies, or books show tragedy?</a:t>
            </a:r>
          </a:p>
          <a:p>
            <a:r>
              <a:rPr lang="en-US" sz="3200" dirty="0" smtClean="0"/>
              <a:t>How does tragedy affect people’s lives?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20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Tragic Love?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Romeo and Juliet</a:t>
            </a:r>
            <a:r>
              <a:rPr lang="en-US" sz="3200" dirty="0" smtClean="0"/>
              <a:t> is considered a “tragic love story.”</a:t>
            </a:r>
          </a:p>
          <a:p>
            <a:r>
              <a:rPr lang="en-US" sz="3200" dirty="0" smtClean="0"/>
              <a:t>What is tragic love?</a:t>
            </a:r>
          </a:p>
          <a:p>
            <a:r>
              <a:rPr lang="en-US" sz="3200" dirty="0" smtClean="0"/>
              <a:t>How does tragic love affect teenagers today?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946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Anachronisms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1434" y="151288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anachronism is an object or idea that is out of its time element.</a:t>
            </a:r>
          </a:p>
          <a:p>
            <a:r>
              <a:rPr lang="en-US" sz="2000" dirty="0" smtClean="0"/>
              <a:t>Example:</a:t>
            </a:r>
          </a:p>
          <a:p>
            <a:pPr lvl="1"/>
            <a:r>
              <a:rPr lang="en-US" sz="2000" dirty="0" smtClean="0"/>
              <a:t>Recliner, matches, electricity, etc.</a:t>
            </a:r>
            <a:endParaRPr lang="en-US" sz="2000" dirty="0"/>
          </a:p>
        </p:txBody>
      </p:sp>
      <p:pic>
        <p:nvPicPr>
          <p:cNvPr id="4" name="Picture 3" descr="lincol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1" y="2337174"/>
            <a:ext cx="3733800" cy="45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Character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639889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u="sng" dirty="0" smtClean="0"/>
              <a:t>person portrayed </a:t>
            </a:r>
            <a:r>
              <a:rPr lang="en-US" sz="2000" dirty="0" smtClean="0"/>
              <a:t>in a literary work</a:t>
            </a:r>
          </a:p>
          <a:p>
            <a:pPr lvl="1"/>
            <a:r>
              <a:rPr lang="en-US" sz="2000" dirty="0" smtClean="0"/>
              <a:t>Main Character (Shrek)– central to the story; fully developed</a:t>
            </a:r>
          </a:p>
          <a:p>
            <a:pPr lvl="1"/>
            <a:r>
              <a:rPr lang="en-US" sz="2000" dirty="0" smtClean="0"/>
              <a:t>Minor Character (Donkey) – has few personality traits; helps move the story</a:t>
            </a:r>
          </a:p>
          <a:p>
            <a:pPr lvl="1"/>
            <a:r>
              <a:rPr lang="en-US" sz="2000" dirty="0" smtClean="0"/>
              <a:t>Round Characters (Fiona)– show varied and sometimes contradictory traits</a:t>
            </a:r>
          </a:p>
          <a:p>
            <a:pPr lvl="1"/>
            <a:r>
              <a:rPr lang="en-US" sz="2000" dirty="0" smtClean="0"/>
              <a:t>Flat Characters (Soldiers) – only show one personality trait</a:t>
            </a:r>
          </a:p>
          <a:p>
            <a:pPr lvl="1"/>
            <a:r>
              <a:rPr lang="en-US" sz="2000" dirty="0" smtClean="0"/>
              <a:t>Dynamic Characters (Shrek)– grow and change throughout the story</a:t>
            </a:r>
          </a:p>
          <a:p>
            <a:pPr lvl="1"/>
            <a:r>
              <a:rPr lang="en-US" sz="2000" dirty="0" smtClean="0"/>
              <a:t>Static Characters (Pinocchio)– stay the same</a:t>
            </a:r>
            <a:endParaRPr lang="en-US" sz="2000" dirty="0"/>
          </a:p>
        </p:txBody>
      </p:sp>
      <p:pic>
        <p:nvPicPr>
          <p:cNvPr id="4" name="Picture 3" descr="sh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1" y="3810000"/>
            <a:ext cx="17240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467600" cy="1630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400" dirty="0"/>
              <a:t>Pun - A play on words that have similar sounds but different meanings.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68537"/>
            <a:ext cx="4648200" cy="36925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Examples:</a:t>
            </a:r>
          </a:p>
          <a:p>
            <a:pPr eaLnBrk="1" hangingPunct="1"/>
            <a:r>
              <a:rPr lang="en-US" sz="2400" dirty="0" smtClean="0"/>
              <a:t>Did you hear about the guy whose whole left side was cut off? He's all right now. </a:t>
            </a:r>
          </a:p>
        </p:txBody>
      </p:sp>
      <p:pic>
        <p:nvPicPr>
          <p:cNvPr id="4100" name="Picture 5" descr="pun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76" y="1981200"/>
            <a:ext cx="4010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1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2057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400" dirty="0"/>
              <a:t>Irony - In literary </a:t>
            </a:r>
            <a:r>
              <a:rPr lang="en-US" sz="3400" dirty="0">
                <a:hlinkClick r:id="rId2"/>
              </a:rPr>
              <a:t>criticism</a:t>
            </a:r>
            <a:r>
              <a:rPr lang="en-US" sz="3400" dirty="0"/>
              <a:t>, the effect of language in which the intended meaning is the opposite of what is stated.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276600"/>
            <a:ext cx="8229600" cy="3352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 title of Jonathan Swift's "A Modest Proposal" is ironic because what Swift proposes in this </a:t>
            </a:r>
            <a:r>
              <a:rPr lang="en-US" sz="2400" dirty="0" smtClean="0">
                <a:hlinkClick r:id="rId3"/>
              </a:rPr>
              <a:t>essay</a:t>
            </a:r>
            <a:r>
              <a:rPr lang="en-US" sz="2400" dirty="0" smtClean="0"/>
              <a:t> is cannibalism — hardly "modest." </a:t>
            </a:r>
          </a:p>
          <a:p>
            <a:pPr eaLnBrk="1" hangingPunct="1"/>
            <a:r>
              <a:rPr lang="en-US" sz="2400" dirty="0" smtClean="0"/>
              <a:t>A fish that drowns</a:t>
            </a:r>
          </a:p>
        </p:txBody>
      </p:sp>
    </p:spTree>
    <p:extLst>
      <p:ext uri="{BB962C8B-B14F-4D97-AF65-F5344CB8AC3E}">
        <p14:creationId xmlns:p14="http://schemas.microsoft.com/office/powerpoint/2010/main" val="30687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Drama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Works of literature meant to </a:t>
            </a:r>
            <a:r>
              <a:rPr lang="en-US" sz="3200"/>
              <a:t>be performed </a:t>
            </a:r>
            <a:r>
              <a:rPr lang="en-US" sz="3200" dirty="0"/>
              <a:t>on stage or read as a performance</a:t>
            </a:r>
            <a:endParaRPr lang="en-US" sz="3200" dirty="0"/>
          </a:p>
        </p:txBody>
      </p:sp>
      <p:pic>
        <p:nvPicPr>
          <p:cNvPr id="4" name="Picture 3" descr="dram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394" y="3124200"/>
            <a:ext cx="417096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Monologue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4239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long speech in which a character speaks his/her thoughts aloud, addressing another character or the audience</a:t>
            </a:r>
            <a:endParaRPr lang="en-US" sz="2400" dirty="0"/>
          </a:p>
        </p:txBody>
      </p:sp>
      <p:pic>
        <p:nvPicPr>
          <p:cNvPr id="4" name="Picture 3" descr="monolo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048001"/>
            <a:ext cx="5619238" cy="31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Soliloquy:</a:t>
            </a:r>
            <a:br>
              <a:rPr lang="en-US" sz="3200" dirty="0"/>
            </a:br>
            <a:r>
              <a:rPr lang="en-US" sz="3200" dirty="0"/>
              <a:t>a Dramatic Convention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long speech addressed to no one in particular</a:t>
            </a:r>
            <a:endParaRPr lang="en-US" sz="2400" dirty="0"/>
          </a:p>
        </p:txBody>
      </p:sp>
      <p:pic>
        <p:nvPicPr>
          <p:cNvPr id="4" name="Picture 3" descr="soli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1" y="2667000"/>
            <a:ext cx="5492345" cy="3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i="1" dirty="0" smtClean="0"/>
              <a:t>Romeo and Juliet</a:t>
            </a:r>
            <a:br>
              <a:rPr lang="en-US" sz="4400" i="1" dirty="0" smtClean="0"/>
            </a:br>
            <a:r>
              <a:rPr lang="en-US" sz="4400" dirty="0" smtClean="0"/>
              <a:t>Setting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Verona, Italy</a:t>
            </a:r>
          </a:p>
          <a:p>
            <a:r>
              <a:rPr lang="en-US" sz="3200" dirty="0" smtClean="0"/>
              <a:t>Late 1500s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9" y="533400"/>
            <a:ext cx="3788474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96" y="2846387"/>
            <a:ext cx="4284579" cy="38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Chorus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4239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 of players who give key information about what’s happening </a:t>
            </a:r>
            <a:endParaRPr lang="en-US" sz="2400" dirty="0"/>
          </a:p>
        </p:txBody>
      </p:sp>
      <p:pic>
        <p:nvPicPr>
          <p:cNvPr id="4" name="Picture 3" descr="chorus.bmp"/>
          <p:cNvPicPr>
            <a:picLocks noChangeAspect="1"/>
          </p:cNvPicPr>
          <p:nvPr/>
        </p:nvPicPr>
        <p:blipFill>
          <a:blip r:embed="rId2" cstate="print"/>
          <a:srcRect t="8226"/>
          <a:stretch>
            <a:fillRect/>
          </a:stretch>
        </p:blipFill>
        <p:spPr>
          <a:xfrm>
            <a:off x="3429001" y="2514601"/>
            <a:ext cx="5202089" cy="38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289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Private words that a character in a play speaks to the audience or to another character and that are not supposed to be overheard by others onstage.</a:t>
            </a:r>
            <a:endParaRPr lang="en-US" sz="2800" dirty="0"/>
          </a:p>
        </p:txBody>
      </p:sp>
      <p:pic>
        <p:nvPicPr>
          <p:cNvPr id="4" name="Picture 3" descr="sbtb.bmp"/>
          <p:cNvPicPr>
            <a:picLocks noChangeAspect="1"/>
          </p:cNvPicPr>
          <p:nvPr/>
        </p:nvPicPr>
        <p:blipFill>
          <a:blip r:embed="rId2" cstate="print"/>
          <a:srcRect l="8146" r="10394" b="10143"/>
          <a:stretch>
            <a:fillRect/>
          </a:stretch>
        </p:blipFill>
        <p:spPr>
          <a:xfrm>
            <a:off x="3733800" y="3028265"/>
            <a:ext cx="4724400" cy="36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Blank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Poetry written in unrhymed iambic pentameter</a:t>
            </a:r>
          </a:p>
          <a:p>
            <a:pPr lvl="1"/>
            <a:r>
              <a:rPr lang="en-US" sz="2000" dirty="0" smtClean="0"/>
              <a:t>“blank” = unrhymed</a:t>
            </a:r>
          </a:p>
          <a:p>
            <a:pPr lvl="1"/>
            <a:r>
              <a:rPr lang="en-US" sz="2000" dirty="0" smtClean="0"/>
              <a:t>“iamb” = unstressed, stressed syllables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penta</a:t>
            </a:r>
            <a:r>
              <a:rPr lang="en-US" sz="2000" dirty="0" smtClean="0"/>
              <a:t>” = five</a:t>
            </a:r>
          </a:p>
          <a:p>
            <a:pPr lvl="1"/>
            <a:r>
              <a:rPr lang="en-US" sz="2000" dirty="0" smtClean="0"/>
              <a:t>“meter” = contains two syllables</a:t>
            </a:r>
          </a:p>
        </p:txBody>
      </p:sp>
    </p:spTree>
    <p:extLst>
      <p:ext uri="{BB962C8B-B14F-4D97-AF65-F5344CB8AC3E}">
        <p14:creationId xmlns:p14="http://schemas.microsoft.com/office/powerpoint/2010/main" val="23612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447800"/>
            <a:ext cx="3904488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character who sets off another character by strong contrast</a:t>
            </a:r>
            <a:endParaRPr lang="en-US" sz="2400" dirty="0"/>
          </a:p>
        </p:txBody>
      </p:sp>
      <p:pic>
        <p:nvPicPr>
          <p:cNvPr id="4" name="Picture 3" descr="foil.jpg"/>
          <p:cNvPicPr>
            <a:picLocks noChangeAspect="1"/>
          </p:cNvPicPr>
          <p:nvPr/>
        </p:nvPicPr>
        <p:blipFill>
          <a:blip r:embed="rId2" cstate="print"/>
          <a:srcRect b="15919"/>
          <a:stretch>
            <a:fillRect/>
          </a:stretch>
        </p:blipFill>
        <p:spPr>
          <a:xfrm>
            <a:off x="1524000" y="1447800"/>
            <a:ext cx="506115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Tragedy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17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play, novel, or other narrative depicting serious and important events, in which the main character comes to an unhappy end</a:t>
            </a:r>
            <a:endParaRPr lang="en-US" sz="2400" dirty="0"/>
          </a:p>
        </p:txBody>
      </p:sp>
      <p:pic>
        <p:nvPicPr>
          <p:cNvPr id="4" name="Picture 3" descr="rom.jpg"/>
          <p:cNvPicPr>
            <a:picLocks noChangeAspect="1"/>
          </p:cNvPicPr>
          <p:nvPr/>
        </p:nvPicPr>
        <p:blipFill>
          <a:blip r:embed="rId2" cstate="print"/>
          <a:srcRect l="13623" t="9082" r="13718" b="24314"/>
          <a:stretch>
            <a:fillRect/>
          </a:stretch>
        </p:blipFill>
        <p:spPr>
          <a:xfrm>
            <a:off x="4800600" y="3200400"/>
            <a:ext cx="39901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Characters: The Capulets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Juliet Capulet</a:t>
            </a:r>
          </a:p>
          <a:p>
            <a:r>
              <a:rPr lang="en-US" sz="3200" dirty="0" smtClean="0"/>
              <a:t>Lord and Lady Capulet</a:t>
            </a:r>
          </a:p>
          <a:p>
            <a:r>
              <a:rPr lang="en-US" sz="3200" dirty="0" smtClean="0"/>
              <a:t>Count Paris</a:t>
            </a:r>
          </a:p>
          <a:p>
            <a:r>
              <a:rPr lang="en-US" sz="3200" dirty="0" smtClean="0"/>
              <a:t>Tybalt</a:t>
            </a:r>
          </a:p>
          <a:p>
            <a:r>
              <a:rPr lang="en-US" sz="3200" dirty="0" smtClean="0"/>
              <a:t>Nurse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772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Characters: The Montagues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Romeo Montague</a:t>
            </a:r>
          </a:p>
          <a:p>
            <a:r>
              <a:rPr lang="en-US" sz="3200" dirty="0" smtClean="0"/>
              <a:t>Lord and Lady Montague</a:t>
            </a:r>
          </a:p>
          <a:p>
            <a:r>
              <a:rPr lang="en-US" sz="3200" dirty="0" smtClean="0"/>
              <a:t>Benvolio Montague</a:t>
            </a:r>
          </a:p>
          <a:p>
            <a:r>
              <a:rPr lang="en-US" sz="3200" dirty="0" smtClean="0"/>
              <a:t>Mercutio</a:t>
            </a:r>
          </a:p>
          <a:p>
            <a:r>
              <a:rPr lang="en-US" sz="3200" dirty="0" smtClean="0"/>
              <a:t>Friar Laurence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877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Part I:</a:t>
            </a:r>
            <a:br>
              <a:rPr lang="en-US" sz="4400" dirty="0" smtClean="0"/>
            </a:br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family feud</a:t>
            </a:r>
          </a:p>
          <a:p>
            <a:r>
              <a:rPr lang="en-US" sz="3200" dirty="0" smtClean="0"/>
              <a:t>Falling in love</a:t>
            </a:r>
          </a:p>
          <a:p>
            <a:r>
              <a:rPr lang="en-US" sz="3200" dirty="0" smtClean="0"/>
              <a:t>A secret marriage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766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fight</a:t>
            </a:r>
          </a:p>
          <a:p>
            <a:r>
              <a:rPr lang="en-US" sz="3200" dirty="0" smtClean="0"/>
              <a:t>A banishment</a:t>
            </a:r>
          </a:p>
          <a:p>
            <a:r>
              <a:rPr lang="en-US" sz="3200" dirty="0" smtClean="0"/>
              <a:t>A match-making father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448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desperate plan</a:t>
            </a:r>
          </a:p>
          <a:p>
            <a:r>
              <a:rPr lang="en-US" sz="3200" dirty="0" smtClean="0"/>
              <a:t>Some deadly gossip</a:t>
            </a:r>
          </a:p>
          <a:p>
            <a:r>
              <a:rPr lang="en-US" sz="3200" dirty="0" smtClean="0"/>
              <a:t>The death of Romeo and Juliet</a:t>
            </a:r>
          </a:p>
          <a:p>
            <a:r>
              <a:rPr lang="en-US" sz="3200" dirty="0" smtClean="0"/>
              <a:t>A lesson learned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938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i="1" dirty="0" smtClean="0"/>
              <a:t>Romeo and Juliet </a:t>
            </a:r>
            <a:r>
              <a:rPr lang="en-US" sz="4400" dirty="0" smtClean="0"/>
              <a:t>Today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we read </a:t>
            </a:r>
            <a:r>
              <a:rPr lang="en-US" sz="3200" i="1" dirty="0" smtClean="0"/>
              <a:t>Romeo and Juliet</a:t>
            </a:r>
            <a:r>
              <a:rPr lang="en-US" sz="3200" dirty="0" smtClean="0"/>
              <a:t> today?</a:t>
            </a:r>
          </a:p>
          <a:p>
            <a:r>
              <a:rPr lang="en-US" sz="3200" dirty="0" smtClean="0"/>
              <a:t>How does the story connect to the lives of teenagers today?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865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Part II:</a:t>
            </a:r>
            <a:br>
              <a:rPr lang="en-US" sz="4400" dirty="0" smtClean="0"/>
            </a:br>
            <a:r>
              <a:rPr lang="en-US" sz="4400" dirty="0" smtClean="0"/>
              <a:t>Tragedy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Romeo and Juliet</a:t>
            </a:r>
            <a:r>
              <a:rPr lang="en-US" sz="3200" dirty="0" smtClean="0"/>
              <a:t> is a tragedy.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520504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512</Words>
  <Application>Microsoft Office PowerPoint</Application>
  <PresentationFormat>Widescreen</PresentationFormat>
  <Paragraphs>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Tragic Love</vt:lpstr>
      <vt:lpstr>Romeo and Juliet Setting</vt:lpstr>
      <vt:lpstr>Characters: The Capulets</vt:lpstr>
      <vt:lpstr>Characters: The Montagues</vt:lpstr>
      <vt:lpstr>Part I: Summary</vt:lpstr>
      <vt:lpstr>Summary</vt:lpstr>
      <vt:lpstr>Summary</vt:lpstr>
      <vt:lpstr>Romeo and Juliet Today</vt:lpstr>
      <vt:lpstr>Part II: Tragedy</vt:lpstr>
      <vt:lpstr>Examples of Tragedy</vt:lpstr>
      <vt:lpstr>Thinking about Tragedy</vt:lpstr>
      <vt:lpstr>Tragic Love?</vt:lpstr>
      <vt:lpstr>Anachronisms</vt:lpstr>
      <vt:lpstr>Character</vt:lpstr>
      <vt:lpstr>Pun - A play on words that have similar sounds but different meanings. </vt:lpstr>
      <vt:lpstr>Irony - In literary criticism, the effect of language in which the intended meaning is the opposite of what is stated. </vt:lpstr>
      <vt:lpstr>Drama</vt:lpstr>
      <vt:lpstr>Monologue</vt:lpstr>
      <vt:lpstr>Soliloquy: a Dramatic Convention</vt:lpstr>
      <vt:lpstr>Chorus</vt:lpstr>
      <vt:lpstr>Aside</vt:lpstr>
      <vt:lpstr>Blank Verse</vt:lpstr>
      <vt:lpstr>Foil</vt:lpstr>
      <vt:lpstr>Tragedy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Tragic Love</dc:title>
  <dc:creator>Jessica L. Bailey</dc:creator>
  <cp:lastModifiedBy>Jessica L. Bailey</cp:lastModifiedBy>
  <cp:revision>4</cp:revision>
  <dcterms:created xsi:type="dcterms:W3CDTF">2017-03-24T17:06:45Z</dcterms:created>
  <dcterms:modified xsi:type="dcterms:W3CDTF">2017-04-05T13:58:01Z</dcterms:modified>
</cp:coreProperties>
</file>